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Gelasio Medium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elasio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6602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302D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6434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-10-6.svg"/><Relationship Id="rId5" Type="http://schemas.openxmlformats.org/officeDocument/2006/relationships/image" Target="../media/image-10-4.svg"/><Relationship Id="rId4" Type="http://schemas.openxmlformats.org/officeDocument/2006/relationships/image" Target="../media/image-10-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-12-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-12-5.svg"/><Relationship Id="rId5" Type="http://schemas.openxmlformats.org/officeDocument/2006/relationships/image" Target="../media/image-12-3.svg"/><Relationship Id="rId4" Type="http://schemas.openxmlformats.org/officeDocument/2006/relationships/image" Target="../media/image16.png"/><Relationship Id="rId9" Type="http://schemas.openxmlformats.org/officeDocument/2006/relationships/image" Target="../media/image-12-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-8-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-8-5.svg"/><Relationship Id="rId5" Type="http://schemas.openxmlformats.org/officeDocument/2006/relationships/image" Target="../media/image-8-3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63823"/>
            <a:ext cx="74372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House Price Market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3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(Pakistan)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812268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By: Omama Qadeer &amp; Mohib Ali Khan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0693"/>
            <a:ext cx="4487704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Sale vs. Rent Classification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628418"/>
            <a:ext cx="6341626" cy="1606629"/>
          </a:xfrm>
          <a:prstGeom prst="roundRect">
            <a:avLst>
              <a:gd name="adj" fmla="val 1377"/>
            </a:avLst>
          </a:prstGeom>
          <a:solidFill>
            <a:srgbClr val="373433"/>
          </a:solidFill>
          <a:ln/>
        </p:spPr>
      </p:sp>
      <p:sp>
        <p:nvSpPr>
          <p:cNvPr id="4" name="Shape 2"/>
          <p:cNvSpPr/>
          <p:nvPr/>
        </p:nvSpPr>
        <p:spPr>
          <a:xfrm>
            <a:off x="941189" y="1775817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C49F8C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62752" y="1897380"/>
            <a:ext cx="198953" cy="19895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41189" y="2365415"/>
            <a:ext cx="604682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Decision Tree Model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941189" y="2792849"/>
            <a:ext cx="604682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Employed a Decision Tree for its transparency and ease of interpretation.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793790" y="3382447"/>
            <a:ext cx="6341626" cy="1901428"/>
          </a:xfrm>
          <a:prstGeom prst="roundRect">
            <a:avLst>
              <a:gd name="adj" fmla="val 1163"/>
            </a:avLst>
          </a:prstGeom>
          <a:solidFill>
            <a:srgbClr val="373433"/>
          </a:solidFill>
          <a:ln/>
        </p:spPr>
      </p:sp>
      <p:sp>
        <p:nvSpPr>
          <p:cNvPr id="9" name="Shape 6"/>
          <p:cNvSpPr/>
          <p:nvPr/>
        </p:nvSpPr>
        <p:spPr>
          <a:xfrm>
            <a:off x="941189" y="352984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C49F8C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62752" y="3651409"/>
            <a:ext cx="198953" cy="19895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941189" y="4119443"/>
            <a:ext cx="604682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Simplicity &amp; Explainability</a:t>
            </a:r>
            <a:endParaRPr lang="en-US" sz="1450" dirty="0"/>
          </a:p>
        </p:txBody>
      </p:sp>
      <p:sp>
        <p:nvSpPr>
          <p:cNvPr id="12" name="Text 8"/>
          <p:cNvSpPr/>
          <p:nvPr/>
        </p:nvSpPr>
        <p:spPr>
          <a:xfrm>
            <a:off x="941189" y="4546878"/>
            <a:ext cx="604682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model's straightforward nature makes it easy to understand the factors influencing classification.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793790" y="5431274"/>
            <a:ext cx="6341626" cy="1851779"/>
          </a:xfrm>
          <a:prstGeom prst="roundRect">
            <a:avLst>
              <a:gd name="adj" fmla="val 1194"/>
            </a:avLst>
          </a:prstGeom>
          <a:solidFill>
            <a:srgbClr val="373433"/>
          </a:solidFill>
          <a:ln/>
        </p:spPr>
      </p:sp>
      <p:sp>
        <p:nvSpPr>
          <p:cNvPr id="14" name="Shape 10"/>
          <p:cNvSpPr/>
          <p:nvPr/>
        </p:nvSpPr>
        <p:spPr>
          <a:xfrm>
            <a:off x="941189" y="5578673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C49F8C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62752" y="5700236"/>
            <a:ext cx="198953" cy="19895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41189" y="616827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Prediction Capability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941189" y="6546056"/>
            <a:ext cx="604682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Aids in accurately predicting whether a property listing is intended for sale or rent based on its features.</a:t>
            </a:r>
            <a:endParaRPr lang="en-US" sz="14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2603" y="1628417"/>
            <a:ext cx="5309629" cy="53096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5" y="7503034"/>
            <a:ext cx="3693374" cy="726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628066" y="547807"/>
            <a:ext cx="3709988" cy="370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Key Findings from Analysis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39127" y="2586465"/>
            <a:ext cx="148363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Feature Correlation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639127" y="2966677"/>
            <a:ext cx="768786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Larger areas, more rooms, and specific city </a:t>
            </a:r>
            <a:r>
              <a:rPr lang="en-US" sz="16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classifications 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directly </a:t>
            </a:r>
            <a:endParaRPr lang="en-US" sz="160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contribute 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 higher property valuations</a:t>
            </a: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639127" y="3924098"/>
            <a:ext cx="148363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Islamabad's </a:t>
            </a:r>
            <a:r>
              <a:rPr lang="en-US" dirty="0" smtClean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Premium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39127" y="4403845"/>
            <a:ext cx="768786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analysis consistently shows that properties in the capital city command the highest prices across Pakistan's market.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39127" y="5350942"/>
            <a:ext cx="148363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Seasonal Trends</a:t>
            </a: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39127" y="5764934"/>
            <a:ext cx="768786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Property listings and sales exhibit predictable seasonal fluctuations, impacting market </a:t>
            </a:r>
            <a:endParaRPr lang="en-US" sz="1600" dirty="0" smtClean="0">
              <a:solidFill>
                <a:srgbClr val="C9C2C0"/>
              </a:solidFill>
              <a:latin typeface="Gelasio" pitchFamily="34" charset="0"/>
              <a:ea typeface="Gelasio" pitchFamily="34" charset="-122"/>
              <a:cs typeface="Gelasio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600" dirty="0" smtClean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liquidity 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 timing</a:t>
            </a:r>
            <a:r>
              <a:rPr lang="en-US" sz="11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639127" y="6555449"/>
            <a:ext cx="1483638" cy="185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Segmented Market</a:t>
            </a: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639127" y="7100398"/>
            <a:ext cx="7687866" cy="474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Clustering</a:t>
            </a:r>
            <a:r>
              <a:rPr lang="en-US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revealed distinct market segments based on property characteristics, offering tailored insights for stakeholders.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2383608" y="6175416"/>
            <a:ext cx="1520450" cy="190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4211527" y="5100542"/>
            <a:ext cx="1256905" cy="38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19" name="Text 15"/>
          <p:cNvSpPr/>
          <p:nvPr/>
        </p:nvSpPr>
        <p:spPr>
          <a:xfrm>
            <a:off x="6026468" y="6334550"/>
            <a:ext cx="1135270" cy="38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sp>
        <p:nvSpPr>
          <p:cNvPr id="20" name="Text 16"/>
          <p:cNvSpPr/>
          <p:nvPr/>
        </p:nvSpPr>
        <p:spPr>
          <a:xfrm>
            <a:off x="4319647" y="6722355"/>
            <a:ext cx="1067694" cy="380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63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878800" y="2586633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257532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Random Forest to predict prices accurately.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78800" y="3732014"/>
            <a:ext cx="340162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30906" y="37207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Clustering shows different buyer groups.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878800" y="4877395"/>
            <a:ext cx="340162" cy="3401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530906" y="48660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 neighborhood data to improve results.</a:t>
            </a:r>
            <a:endParaRPr lang="en-US" sz="17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78800" y="6022777"/>
            <a:ext cx="340162" cy="34016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1530906" y="601146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Deploy the model on real estate platforms.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87586"/>
            <a:ext cx="487953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What This Project Is About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280190" y="1421844"/>
            <a:ext cx="7556421" cy="1411010"/>
          </a:xfrm>
          <a:prstGeom prst="roundRect">
            <a:avLst>
              <a:gd name="adj" fmla="val 777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57330" y="1421844"/>
            <a:ext cx="91440" cy="1411010"/>
          </a:xfrm>
          <a:prstGeom prst="roundRect">
            <a:avLst>
              <a:gd name="adj" fmla="val 26046"/>
            </a:avLst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530340" y="1603415"/>
            <a:ext cx="7124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In-depth Study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30340" y="2016204"/>
            <a:ext cx="7124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conducted a comprehensive analysis of house prices across key urban centers in Pakistan.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280190" y="2991564"/>
            <a:ext cx="7556421" cy="1411010"/>
          </a:xfrm>
          <a:prstGeom prst="roundRect">
            <a:avLst>
              <a:gd name="adj" fmla="val 777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6257330" y="2991564"/>
            <a:ext cx="91440" cy="1411010"/>
          </a:xfrm>
          <a:prstGeom prst="roundRect">
            <a:avLst>
              <a:gd name="adj" fmla="val 26046"/>
            </a:avLst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6530340" y="3173135"/>
            <a:ext cx="7124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Cities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530340" y="3585924"/>
            <a:ext cx="7124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focus was on major metropolitan areas: Islamabad, Lahore, and Karachi, representing diverse real estate markets.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280190" y="4561284"/>
            <a:ext cx="7556421" cy="1411010"/>
          </a:xfrm>
          <a:prstGeom prst="roundRect">
            <a:avLst>
              <a:gd name="adj" fmla="val 777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57330" y="4561284"/>
            <a:ext cx="91440" cy="1411010"/>
          </a:xfrm>
          <a:prstGeom prst="roundRect">
            <a:avLst>
              <a:gd name="adj" fmla="val 26046"/>
            </a:avLst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6530340" y="4742855"/>
            <a:ext cx="7124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Value Drivers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6530340" y="5155644"/>
            <a:ext cx="7124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primary goal was to identify and understand the factors that influence property values, leading to price appreciation or depreciation.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6280190" y="6131004"/>
            <a:ext cx="7556421" cy="1411010"/>
          </a:xfrm>
          <a:prstGeom prst="roundRect">
            <a:avLst>
              <a:gd name="adj" fmla="val 7777"/>
            </a:avLst>
          </a:prstGeom>
          <a:solidFill>
            <a:srgbClr val="464342"/>
          </a:solidFill>
          <a:ln w="22860">
            <a:solidFill>
              <a:srgbClr val="504D4C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6257330" y="6131004"/>
            <a:ext cx="91440" cy="1411010"/>
          </a:xfrm>
          <a:prstGeom prst="roundRect">
            <a:avLst>
              <a:gd name="adj" fmla="val 26046"/>
            </a:avLst>
          </a:prstGeom>
          <a:solidFill>
            <a:srgbClr val="C49F8C"/>
          </a:solidFill>
          <a:ln/>
        </p:spPr>
      </p:sp>
      <p:sp>
        <p:nvSpPr>
          <p:cNvPr id="18" name="Text 15"/>
          <p:cNvSpPr/>
          <p:nvPr/>
        </p:nvSpPr>
        <p:spPr>
          <a:xfrm>
            <a:off x="6530340" y="6312575"/>
            <a:ext cx="71247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Predictive Modeling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6530340" y="6725364"/>
            <a:ext cx="71247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also developed advanced Machine Learning models to accurately predict future house prices, providing valuable insights for various stakeholders.</a:t>
            </a:r>
            <a:endParaRPr lang="en-US" sz="155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619" y="7677686"/>
            <a:ext cx="2805558" cy="5519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7832"/>
            <a:ext cx="528649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Why House Prices Matter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586984"/>
            <a:ext cx="725805" cy="1843921"/>
          </a:xfrm>
          <a:prstGeom prst="roundRect">
            <a:avLst>
              <a:gd name="adj" fmla="val 360021"/>
            </a:avLst>
          </a:prstGeom>
          <a:solidFill>
            <a:srgbClr val="37343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33886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701046" y="176843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For Buyers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01046" y="2160746"/>
            <a:ext cx="66491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Understanding market dynamics ensures buyers can secure properties at a fair and equitable price, maximizing their investment.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3612356"/>
            <a:ext cx="725805" cy="1843921"/>
          </a:xfrm>
          <a:prstGeom prst="roundRect">
            <a:avLst>
              <a:gd name="adj" fmla="val 360021"/>
            </a:avLst>
          </a:prstGeom>
          <a:solidFill>
            <a:srgbClr val="373433"/>
          </a:solidFill>
          <a:ln/>
        </p:spPr>
      </p:sp>
      <p:sp>
        <p:nvSpPr>
          <p:cNvPr id="9" name="Text 6"/>
          <p:cNvSpPr/>
          <p:nvPr/>
        </p:nvSpPr>
        <p:spPr>
          <a:xfrm>
            <a:off x="1020604" y="436423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701046" y="379380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For Investors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701046" y="4186118"/>
            <a:ext cx="66491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Knowledge of pricing trends is crucial for strategic investment decisions, helping to identify high-growth areas and potential returns.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637728"/>
            <a:ext cx="725805" cy="1843921"/>
          </a:xfrm>
          <a:prstGeom prst="roundRect">
            <a:avLst>
              <a:gd name="adj" fmla="val 360021"/>
            </a:avLst>
          </a:prstGeom>
          <a:solidFill>
            <a:srgbClr val="373433"/>
          </a:solidFill>
          <a:ln/>
        </p:spPr>
      </p:sp>
      <p:sp>
        <p:nvSpPr>
          <p:cNvPr id="13" name="Text 10"/>
          <p:cNvSpPr/>
          <p:nvPr/>
        </p:nvSpPr>
        <p:spPr>
          <a:xfrm>
            <a:off x="1020604" y="63896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701046" y="5819180"/>
            <a:ext cx="27886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For Real Estate Companies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701046" y="6211491"/>
            <a:ext cx="66491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Accurate predictive models empower real estate firms to set competitive and realistic prices, optimizing sales and market positioning.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93420"/>
            <a:ext cx="8547973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Dataset Summary: Pakistan's Real Estate Landscape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3787" y="1487329"/>
            <a:ext cx="636615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Total Properties: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2,036 unique listings were analyzed</a:t>
            </a: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73787" y="1824990"/>
            <a:ext cx="636615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Property Types: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Diverse range including Houses, Flats, and Penthouses.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73787" y="2162651"/>
            <a:ext cx="6366153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 Range: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Properties valued from 7 Million to over 50 Million PKR.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73787" y="2500313"/>
            <a:ext cx="6366153" cy="574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Area, number of bedrooms, bathrooms, city, and specific location details</a:t>
            </a:r>
            <a:r>
              <a:rPr lang="en-US" sz="11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7" y="3236714"/>
            <a:ext cx="4137898" cy="4137898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080" y="1519595"/>
            <a:ext cx="4137898" cy="4137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198" y="7641256"/>
            <a:ext cx="2396202" cy="471385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200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Important Features Influencing Price</a:t>
            </a:r>
            <a:endParaRPr lang="en-US" sz="1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358979"/>
            <a:ext cx="907256" cy="15604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8897" y="1540431"/>
            <a:ext cx="6467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Price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368897" y="2012156"/>
            <a:ext cx="64677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ultimate target value we aimed to predict and understand in our analysis.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919413"/>
            <a:ext cx="907256" cy="15604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8897" y="3100864"/>
            <a:ext cx="6467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Area</a:t>
            </a:r>
            <a:endParaRPr lang="en-US" sz="1750" dirty="0"/>
          </a:p>
        </p:txBody>
      </p:sp>
      <p:sp>
        <p:nvSpPr>
          <p:cNvPr id="9" name="Text 4"/>
          <p:cNvSpPr/>
          <p:nvPr/>
        </p:nvSpPr>
        <p:spPr>
          <a:xfrm>
            <a:off x="7368897" y="3572589"/>
            <a:ext cx="64677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Measured in traditional Pakistani units like Marla/Kanal, then converted to square feet for consistency.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479846"/>
            <a:ext cx="907256" cy="15604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8897" y="4661297"/>
            <a:ext cx="6467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City</a:t>
            </a:r>
            <a:endParaRPr lang="en-US" sz="1750" dirty="0"/>
          </a:p>
        </p:txBody>
      </p:sp>
      <p:sp>
        <p:nvSpPr>
          <p:cNvPr id="12" name="Text 6"/>
          <p:cNvSpPr/>
          <p:nvPr/>
        </p:nvSpPr>
        <p:spPr>
          <a:xfrm>
            <a:off x="7368897" y="5133023"/>
            <a:ext cx="64677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significant determinant of property value, with distinct pricing trends across different urban centers.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040279"/>
            <a:ext cx="907256" cy="15604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68897" y="6221730"/>
            <a:ext cx="646771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Rooms</a:t>
            </a:r>
            <a:endParaRPr lang="en-US" sz="1750" dirty="0"/>
          </a:p>
        </p:txBody>
      </p:sp>
      <p:sp>
        <p:nvSpPr>
          <p:cNvPr id="15" name="Text 8"/>
          <p:cNvSpPr/>
          <p:nvPr/>
        </p:nvSpPr>
        <p:spPr>
          <a:xfrm>
            <a:off x="7368897" y="6693456"/>
            <a:ext cx="646771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number of bedrooms and bathrooms directly correlates with property size and, consequently, its market price.</a:t>
            </a:r>
            <a:endParaRPr lang="en-US" sz="17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213" y="7784776"/>
            <a:ext cx="2261187" cy="444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2376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How We Cleaned the Data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280190" y="1514713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1819394"/>
            <a:ext cx="755642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6" name="Text 3"/>
          <p:cNvSpPr/>
          <p:nvPr/>
        </p:nvSpPr>
        <p:spPr>
          <a:xfrm>
            <a:off x="6280190" y="1961436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 Conversion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280190" y="2462570"/>
            <a:ext cx="75564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Standardized area measurements by converting Marla and Kanal units into universal square feet for accurate comparison.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280190" y="3570923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280190" y="3875603"/>
            <a:ext cx="755642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0" name="Text 7"/>
          <p:cNvSpPr/>
          <p:nvPr/>
        </p:nvSpPr>
        <p:spPr>
          <a:xfrm>
            <a:off x="6280190" y="4017645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Outlier Detection &amp; Removal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280190" y="4518779"/>
            <a:ext cx="75564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Identified and addressed anomalous or incorrect data entries to prevent skewing of analytical results.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280190" y="562713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5931813"/>
            <a:ext cx="7556421" cy="22860"/>
          </a:xfrm>
          <a:prstGeom prst="rect">
            <a:avLst/>
          </a:prstGeom>
          <a:solidFill>
            <a:srgbClr val="C49F8C"/>
          </a:solidFill>
          <a:ln/>
        </p:spPr>
      </p:sp>
      <p:sp>
        <p:nvSpPr>
          <p:cNvPr id="14" name="Text 11"/>
          <p:cNvSpPr/>
          <p:nvPr/>
        </p:nvSpPr>
        <p:spPr>
          <a:xfrm>
            <a:off x="6280190" y="6073854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Data Transformation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280190" y="6574988"/>
            <a:ext cx="75564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Prepared and structured the refined dataset for optimal performance and compatibility with Machine Learning models.</a:t>
            </a:r>
            <a:endParaRPr lang="en-US" sz="18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102" y="7633562"/>
            <a:ext cx="2828298" cy="5563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2343"/>
            <a:ext cx="9140190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D8B6A4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Exploratory Data Analysis (EDA) Insights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863269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49F8C"/>
          </a:solidFill>
          <a:ln/>
        </p:spPr>
      </p:sp>
      <p:sp>
        <p:nvSpPr>
          <p:cNvPr id="4" name="Text 2"/>
          <p:cNvSpPr/>
          <p:nvPr/>
        </p:nvSpPr>
        <p:spPr>
          <a:xfrm>
            <a:off x="1082873" y="1760815"/>
            <a:ext cx="325516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Islamabad's Premium Market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1082873" y="2254806"/>
            <a:ext cx="599717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Properties in Islamabad consistently commanded higher prices compared to Lahore and Karachi.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793790" y="3359527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49F8C"/>
          </a:solidFill>
          <a:ln/>
        </p:spPr>
      </p:sp>
      <p:sp>
        <p:nvSpPr>
          <p:cNvPr id="7" name="Text 5"/>
          <p:cNvSpPr/>
          <p:nvPr/>
        </p:nvSpPr>
        <p:spPr>
          <a:xfrm>
            <a:off x="1082873" y="3257074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Size-Price Correlation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82873" y="3751064"/>
            <a:ext cx="599717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clear positive correlation was observed: larger house areas directly translated to higher selling prices.</a:t>
            </a:r>
            <a:endParaRPr lang="en-US" sz="1500" dirty="0"/>
          </a:p>
        </p:txBody>
      </p:sp>
      <p:sp>
        <p:nvSpPr>
          <p:cNvPr id="9" name="Shape 7"/>
          <p:cNvSpPr/>
          <p:nvPr/>
        </p:nvSpPr>
        <p:spPr>
          <a:xfrm>
            <a:off x="793790" y="4855785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49F8C"/>
          </a:solidFill>
          <a:ln/>
        </p:spPr>
      </p:sp>
      <p:sp>
        <p:nvSpPr>
          <p:cNvPr id="10" name="Text 8"/>
          <p:cNvSpPr/>
          <p:nvPr/>
        </p:nvSpPr>
        <p:spPr>
          <a:xfrm>
            <a:off x="1082873" y="475333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Room Count Patterns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082873" y="5247323"/>
            <a:ext cx="599717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Distinct pricing tiers emerged based on the number of bedrooms and bathrooms, revealing buyer preferences.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3790" y="6352044"/>
            <a:ext cx="96322" cy="96322"/>
          </a:xfrm>
          <a:prstGeom prst="roundRect">
            <a:avLst>
              <a:gd name="adj" fmla="val 474658"/>
            </a:avLst>
          </a:prstGeom>
          <a:solidFill>
            <a:srgbClr val="C49F8C"/>
          </a:solidFill>
          <a:ln/>
        </p:spPr>
      </p:sp>
      <p:sp>
        <p:nvSpPr>
          <p:cNvPr id="13" name="Text 11"/>
          <p:cNvSpPr/>
          <p:nvPr/>
        </p:nvSpPr>
        <p:spPr>
          <a:xfrm>
            <a:off x="1082873" y="6249591"/>
            <a:ext cx="314967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 Medium" pitchFamily="34" charset="0"/>
                <a:ea typeface="Gelasio Medium" pitchFamily="34" charset="-122"/>
                <a:cs typeface="Gelasio Medium" pitchFamily="34" charset="-120"/>
              </a:rPr>
              <a:t>Price Distribution &amp; Outliers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82873" y="6743581"/>
            <a:ext cx="599717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Analysis of price distribution highlighted some high-value outliers, indicating luxury segments or unique properties.</a:t>
            </a:r>
            <a:endParaRPr lang="en-US" sz="15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968" y="1760815"/>
            <a:ext cx="5343287" cy="53432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9664" y="7513666"/>
            <a:ext cx="3040736" cy="598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6668"/>
            <a:ext cx="75564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 Models Used</a:t>
            </a:r>
            <a:endParaRPr lang="en-US" sz="1850" dirty="0"/>
          </a:p>
        </p:txBody>
      </p:sp>
      <p:sp>
        <p:nvSpPr>
          <p:cNvPr id="4" name="Shape 1"/>
          <p:cNvSpPr/>
          <p:nvPr/>
        </p:nvSpPr>
        <p:spPr>
          <a:xfrm>
            <a:off x="793790" y="1858208"/>
            <a:ext cx="3681770" cy="3126343"/>
          </a:xfrm>
          <a:prstGeom prst="roundRect">
            <a:avLst>
              <a:gd name="adj" fmla="val 3510"/>
            </a:avLst>
          </a:prstGeom>
          <a:solidFill>
            <a:srgbClr val="464342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835348"/>
            <a:ext cx="3681770" cy="91440"/>
          </a:xfrm>
          <a:prstGeom prst="roundRect">
            <a:avLst>
              <a:gd name="adj" fmla="val 31628"/>
            </a:avLst>
          </a:prstGeom>
          <a:solidFill>
            <a:srgbClr val="C49F8C"/>
          </a:solidFill>
          <a:ln/>
        </p:spPr>
      </p:sp>
      <p:sp>
        <p:nvSpPr>
          <p:cNvPr id="6" name="Shape 3"/>
          <p:cNvSpPr/>
          <p:nvPr/>
        </p:nvSpPr>
        <p:spPr>
          <a:xfrm>
            <a:off x="2345412" y="156900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C49F8C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2518886" y="1742480"/>
            <a:ext cx="231338" cy="231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09412" y="2340173"/>
            <a:ext cx="325052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Random Forest (Best Model)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09412" y="2841308"/>
            <a:ext cx="3250525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Achieved the highest accuracy and robustness in predicting house prices with an impressive R² score of 0.994.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4668322" y="1858208"/>
            <a:ext cx="3681889" cy="3126343"/>
          </a:xfrm>
          <a:prstGeom prst="roundRect">
            <a:avLst>
              <a:gd name="adj" fmla="val 3510"/>
            </a:avLst>
          </a:prstGeom>
          <a:solidFill>
            <a:srgbClr val="464342"/>
          </a:solidFill>
          <a:ln/>
        </p:spPr>
      </p:sp>
      <p:sp>
        <p:nvSpPr>
          <p:cNvPr id="11" name="Shape 7"/>
          <p:cNvSpPr/>
          <p:nvPr/>
        </p:nvSpPr>
        <p:spPr>
          <a:xfrm>
            <a:off x="4668322" y="1835348"/>
            <a:ext cx="3681889" cy="91440"/>
          </a:xfrm>
          <a:prstGeom prst="roundRect">
            <a:avLst>
              <a:gd name="adj" fmla="val 31628"/>
            </a:avLst>
          </a:prstGeom>
          <a:solidFill>
            <a:srgbClr val="C49F8C"/>
          </a:solidFill>
          <a:ln/>
        </p:spPr>
      </p:sp>
      <p:sp>
        <p:nvSpPr>
          <p:cNvPr id="12" name="Shape 8"/>
          <p:cNvSpPr/>
          <p:nvPr/>
        </p:nvSpPr>
        <p:spPr>
          <a:xfrm>
            <a:off x="6220063" y="156900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C49F8C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93537" y="1742480"/>
            <a:ext cx="231338" cy="2313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83944" y="2340173"/>
            <a:ext cx="325064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Linear Regression</a:t>
            </a:r>
            <a:endParaRPr lang="en-US" sz="1850" dirty="0"/>
          </a:p>
        </p:txBody>
      </p:sp>
      <p:sp>
        <p:nvSpPr>
          <p:cNvPr id="15" name="Text 10"/>
          <p:cNvSpPr/>
          <p:nvPr/>
        </p:nvSpPr>
        <p:spPr>
          <a:xfrm>
            <a:off x="4883944" y="2841308"/>
            <a:ext cx="3250644" cy="1927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foundational model used for establishing baseline performance and understanding linear relationships within the data.</a:t>
            </a:r>
            <a:endParaRPr lang="en-US" sz="1850" dirty="0"/>
          </a:p>
        </p:txBody>
      </p:sp>
      <p:sp>
        <p:nvSpPr>
          <p:cNvPr id="16" name="Shape 11"/>
          <p:cNvSpPr/>
          <p:nvPr/>
        </p:nvSpPr>
        <p:spPr>
          <a:xfrm>
            <a:off x="793790" y="5466517"/>
            <a:ext cx="7556421" cy="1969770"/>
          </a:xfrm>
          <a:prstGeom prst="roundRect">
            <a:avLst>
              <a:gd name="adj" fmla="val 5571"/>
            </a:avLst>
          </a:prstGeom>
          <a:solidFill>
            <a:srgbClr val="464342"/>
          </a:solidFill>
          <a:ln/>
        </p:spPr>
      </p:sp>
      <p:sp>
        <p:nvSpPr>
          <p:cNvPr id="17" name="Shape 12"/>
          <p:cNvSpPr/>
          <p:nvPr/>
        </p:nvSpPr>
        <p:spPr>
          <a:xfrm>
            <a:off x="793790" y="5443657"/>
            <a:ext cx="7556421" cy="91440"/>
          </a:xfrm>
          <a:prstGeom prst="roundRect">
            <a:avLst>
              <a:gd name="adj" fmla="val 31628"/>
            </a:avLst>
          </a:prstGeom>
          <a:solidFill>
            <a:srgbClr val="C49F8C"/>
          </a:solidFill>
          <a:ln/>
        </p:spPr>
      </p:sp>
      <p:sp>
        <p:nvSpPr>
          <p:cNvPr id="18" name="Shape 13"/>
          <p:cNvSpPr/>
          <p:nvPr/>
        </p:nvSpPr>
        <p:spPr>
          <a:xfrm>
            <a:off x="4282797" y="5177314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C49F8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456271" y="5350788"/>
            <a:ext cx="231338" cy="23133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009412" y="5948482"/>
            <a:ext cx="712517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K-Nearest Neighbors (KNN) Regression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1009412" y="6449616"/>
            <a:ext cx="7125176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Explored for its non-parametric approach, suitable for identifying local patterns in price prediction.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5700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Clustering: Understanding Market Segments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793790" y="1657112"/>
            <a:ext cx="6272451" cy="20407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Utilizing the K-Means clustering algorithm with k=6, we successfully segmented the property market into distinct groups. This approach allowed us to categorize houses based on their unique combinations of price and size, offering a clearer picture of market dynamics.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881557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K-Means Algorithm: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Applied to identify natural groupings.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93790" y="4769287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 Clusters: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Optimized for diverse market segmentation.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5657017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Grouping Logic: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Properties grouped by similar price and size characteristics.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6544747"/>
            <a:ext cx="627245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Market Insights:</a:t>
            </a:r>
            <a:r>
              <a:rPr lang="en-US" sz="1600" dirty="0">
                <a:solidFill>
                  <a:srgbClr val="C9C2C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Clearly differentiated low, mid, and high-end market segments.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002" y="1243846"/>
            <a:ext cx="6420667" cy="6420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261" y="7664513"/>
            <a:ext cx="2288108" cy="450120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799</Words>
  <Application>Microsoft Office PowerPoint</Application>
  <PresentationFormat>Custom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Gelasio Medium</vt:lpstr>
      <vt:lpstr>Gelasio Light</vt:lpstr>
      <vt:lpstr>Calibri</vt:lpstr>
      <vt:lpstr>Gelasio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Mohib Ali Khan</dc:creator>
  <cp:lastModifiedBy>Mohib Ali Khan</cp:lastModifiedBy>
  <cp:revision>4</cp:revision>
  <dcterms:created xsi:type="dcterms:W3CDTF">2025-12-07T16:06:25Z</dcterms:created>
  <dcterms:modified xsi:type="dcterms:W3CDTF">2025-12-07T16:31:41Z</dcterms:modified>
</cp:coreProperties>
</file>